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Lst>
  <p:sldSz cx="18288000" cy="10287000"/>
  <p:notesSz cx="6858000" cy="9144000"/>
  <p:embeddedFontLst>
    <p:embeddedFont>
      <p:font typeface="Gochi Hand"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Now" charset="1" panose="00000500000000000000"/>
      <p:regular r:id="rId11"/>
    </p:embeddedFont>
    <p:embeddedFont>
      <p:font typeface="Now Bold" charset="1" panose="00000800000000000000"/>
      <p:regular r:id="rId12"/>
    </p:embeddedFont>
    <p:embeddedFont>
      <p:font typeface="Now Thin" charset="1" panose="00000300000000000000"/>
      <p:regular r:id="rId13"/>
    </p:embeddedFont>
    <p:embeddedFont>
      <p:font typeface="Now Light" charset="1" panose="00000400000000000000"/>
      <p:regular r:id="rId14"/>
    </p:embeddedFont>
    <p:embeddedFont>
      <p:font typeface="Now Medium" charset="1" panose="00000600000000000000"/>
      <p:regular r:id="rId15"/>
    </p:embeddedFont>
    <p:embeddedFont>
      <p:font typeface="Now Heavy" charset="1" panose="00000A00000000000000"/>
      <p:regular r:id="rId16"/>
    </p:embeddedFont>
    <p:embeddedFont>
      <p:font typeface="Bryndan Write" charset="1" panose="02000503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4.png" Type="http://schemas.openxmlformats.org/officeDocument/2006/relationships/image"/><Relationship Id="rId9" Target="../media/image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15" Target="../media/image67.png" Type="http://schemas.openxmlformats.org/officeDocument/2006/relationships/image"/><Relationship Id="rId16" Target="../media/image68.svg" Type="http://schemas.openxmlformats.org/officeDocument/2006/relationships/image"/><Relationship Id="rId2" Target="../media/image1.jpe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24.png" Type="http://schemas.openxmlformats.org/officeDocument/2006/relationships/image"/><Relationship Id="rId9" Target="../media/image2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9.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14" Target="../media/image61.png" Type="http://schemas.openxmlformats.org/officeDocument/2006/relationships/image"/><Relationship Id="rId15" Target="../media/image62.svg" Type="http://schemas.openxmlformats.org/officeDocument/2006/relationships/image"/><Relationship Id="rId2" Target="../media/image1.jpeg" Type="http://schemas.openxmlformats.org/officeDocument/2006/relationships/image"/><Relationship Id="rId3" Target="../media/image19.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TextBox 3" id="3"/>
          <p:cNvSpPr txBox="true"/>
          <p:nvPr/>
        </p:nvSpPr>
        <p:spPr>
          <a:xfrm rot="0">
            <a:off x="3921756" y="2431563"/>
            <a:ext cx="10444488" cy="2341026"/>
          </a:xfrm>
          <a:prstGeom prst="rect">
            <a:avLst/>
          </a:prstGeom>
        </p:spPr>
        <p:txBody>
          <a:bodyPr anchor="t" rtlCol="false" tIns="0" lIns="0" bIns="0" rIns="0">
            <a:spAutoFit/>
          </a:bodyPr>
          <a:lstStyle/>
          <a:p>
            <a:pPr algn="ctr">
              <a:lnSpc>
                <a:spcPts val="16506"/>
              </a:lnSpc>
            </a:pPr>
            <a:r>
              <a:rPr lang="en-US" sz="16506">
                <a:solidFill>
                  <a:srgbClr val="FFFFFF"/>
                </a:solidFill>
                <a:latin typeface="Bryndan Write"/>
              </a:rPr>
              <a:t>Kelompok 2 </a:t>
            </a:r>
          </a:p>
        </p:txBody>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559470">
            <a:off x="1694569" y="736961"/>
            <a:ext cx="1986053" cy="2062634"/>
          </a:xfrm>
          <a:custGeom>
            <a:avLst/>
            <a:gdLst/>
            <a:ahLst/>
            <a:cxnLst/>
            <a:rect r="r" b="b" t="t" l="l"/>
            <a:pathLst>
              <a:path h="2062634" w="1986053">
                <a:moveTo>
                  <a:pt x="0" y="0"/>
                </a:moveTo>
                <a:lnTo>
                  <a:pt x="1986053" y="0"/>
                </a:lnTo>
                <a:lnTo>
                  <a:pt x="1986053" y="2062634"/>
                </a:lnTo>
                <a:lnTo>
                  <a:pt x="0" y="2062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80170">
            <a:off x="14718550" y="7598523"/>
            <a:ext cx="1664513" cy="2142851"/>
          </a:xfrm>
          <a:custGeom>
            <a:avLst/>
            <a:gdLst/>
            <a:ahLst/>
            <a:cxnLst/>
            <a:rect r="r" b="b" t="t" l="l"/>
            <a:pathLst>
              <a:path h="2142851" w="1664513">
                <a:moveTo>
                  <a:pt x="0" y="0"/>
                </a:moveTo>
                <a:lnTo>
                  <a:pt x="1664513" y="0"/>
                </a:lnTo>
                <a:lnTo>
                  <a:pt x="1664513" y="2142852"/>
                </a:lnTo>
                <a:lnTo>
                  <a:pt x="0" y="21428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4252701" y="5151939"/>
            <a:ext cx="9782599" cy="3515505"/>
          </a:xfrm>
          <a:prstGeom prst="rect">
            <a:avLst/>
          </a:prstGeom>
        </p:spPr>
        <p:txBody>
          <a:bodyPr anchor="t" rtlCol="false" tIns="0" lIns="0" bIns="0" rIns="0">
            <a:spAutoFit/>
          </a:bodyPr>
          <a:lstStyle/>
          <a:p>
            <a:pPr algn="ctr">
              <a:lnSpc>
                <a:spcPts val="6895"/>
              </a:lnSpc>
            </a:pPr>
            <a:r>
              <a:rPr lang="en-US" sz="5107">
                <a:solidFill>
                  <a:srgbClr val="FFFFFF"/>
                </a:solidFill>
                <a:latin typeface="Bryndan Write Bold"/>
              </a:rPr>
              <a:t>1. OKTAVIANI BONG KHUA</a:t>
            </a:r>
          </a:p>
          <a:p>
            <a:pPr algn="ctr">
              <a:lnSpc>
                <a:spcPts val="6895"/>
              </a:lnSpc>
            </a:pPr>
            <a:r>
              <a:rPr lang="en-US" sz="5107">
                <a:solidFill>
                  <a:srgbClr val="FFFFFF"/>
                </a:solidFill>
                <a:latin typeface="Bryndan Write Bold"/>
              </a:rPr>
              <a:t>2. DESI PERMATA SARI</a:t>
            </a:r>
          </a:p>
          <a:p>
            <a:pPr algn="ctr">
              <a:lnSpc>
                <a:spcPts val="6895"/>
              </a:lnSpc>
            </a:pPr>
            <a:r>
              <a:rPr lang="en-US" sz="5107">
                <a:solidFill>
                  <a:srgbClr val="FFFFFF"/>
                </a:solidFill>
                <a:latin typeface="Bryndan Write Bold"/>
              </a:rPr>
              <a:t>3. NAILA ASSYIFA</a:t>
            </a:r>
          </a:p>
          <a:p>
            <a:pPr algn="ctr">
              <a:lnSpc>
                <a:spcPts val="6895"/>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6172356" y="-2308375"/>
            <a:ext cx="5943288" cy="15095509"/>
          </a:xfrm>
          <a:custGeom>
            <a:avLst/>
            <a:gdLst/>
            <a:ahLst/>
            <a:cxnLst/>
            <a:rect r="r" b="b" t="t" l="l"/>
            <a:pathLst>
              <a:path h="15095509" w="5943288">
                <a:moveTo>
                  <a:pt x="0" y="0"/>
                </a:moveTo>
                <a:lnTo>
                  <a:pt x="5943288" y="0"/>
                </a:lnTo>
                <a:lnTo>
                  <a:pt x="5943288" y="15095509"/>
                </a:lnTo>
                <a:lnTo>
                  <a:pt x="0" y="15095509"/>
                </a:lnTo>
                <a:lnTo>
                  <a:pt x="0" y="0"/>
                </a:lnTo>
                <a:close/>
              </a:path>
            </a:pathLst>
          </a:custGeom>
          <a:blipFill>
            <a:blip r:embed="rId3"/>
            <a:stretch>
              <a:fillRect l="-16494" t="0" r="-79079" b="0"/>
            </a:stretch>
          </a:blipFill>
        </p:spPr>
      </p:sp>
      <p:sp>
        <p:nvSpPr>
          <p:cNvPr name="TextBox 4" id="4"/>
          <p:cNvSpPr txBox="true"/>
          <p:nvPr/>
        </p:nvSpPr>
        <p:spPr>
          <a:xfrm rot="0">
            <a:off x="1929827" y="4230449"/>
            <a:ext cx="14428345" cy="3147770"/>
          </a:xfrm>
          <a:prstGeom prst="rect">
            <a:avLst/>
          </a:prstGeom>
        </p:spPr>
        <p:txBody>
          <a:bodyPr anchor="t" rtlCol="false" tIns="0" lIns="0" bIns="0" rIns="0">
            <a:spAutoFit/>
          </a:bodyPr>
          <a:lstStyle/>
          <a:p>
            <a:pPr>
              <a:lnSpc>
                <a:spcPts val="2790"/>
              </a:lnSpc>
            </a:pPr>
            <a:r>
              <a:rPr lang="en-US" sz="1733">
                <a:solidFill>
                  <a:srgbClr val="000000"/>
                </a:solidFill>
                <a:latin typeface="Now"/>
              </a:rPr>
              <a:t>a. CDMA (Code Division Multiple Access)</a:t>
            </a:r>
          </a:p>
          <a:p>
            <a:pPr>
              <a:lnSpc>
                <a:spcPts val="2790"/>
              </a:lnSpc>
            </a:pPr>
            <a:r>
              <a:rPr lang="en-US" sz="1733">
                <a:solidFill>
                  <a:srgbClr val="000000"/>
                </a:solidFill>
                <a:latin typeface="Now"/>
              </a:rPr>
              <a:t>CDMA adalah teknik yang digunakan agar para pengguna dapat saling berbagi kanal frekuensi atau band dengan range yang sama dan slot time yang sama pula.</a:t>
            </a:r>
          </a:p>
          <a:p>
            <a:pPr>
              <a:lnSpc>
                <a:spcPts val="2790"/>
              </a:lnSpc>
            </a:pPr>
          </a:p>
          <a:p>
            <a:pPr>
              <a:lnSpc>
                <a:spcPts val="2790"/>
              </a:lnSpc>
            </a:pPr>
            <a:r>
              <a:rPr lang="en-US" sz="1733">
                <a:solidFill>
                  <a:srgbClr val="000000"/>
                </a:solidFill>
                <a:latin typeface="Now"/>
              </a:rPr>
              <a:t>b. FDMA (Frequency Division Multiple Access)</a:t>
            </a:r>
          </a:p>
          <a:p>
            <a:pPr>
              <a:lnSpc>
                <a:spcPts val="2790"/>
              </a:lnSpc>
            </a:pPr>
            <a:r>
              <a:rPr lang="en-US" sz="1733">
                <a:solidFill>
                  <a:srgbClr val="000000"/>
                </a:solidFill>
                <a:latin typeface="Now"/>
              </a:rPr>
              <a:t>Pada teknik FDMA, setiap proses komunikasi melalui panggilan atau call akan menentukan kanal frekuensi yang digunakan.</a:t>
            </a:r>
          </a:p>
          <a:p>
            <a:pPr>
              <a:lnSpc>
                <a:spcPts val="2790"/>
              </a:lnSpc>
            </a:pPr>
          </a:p>
          <a:p>
            <a:pPr>
              <a:lnSpc>
                <a:spcPts val="2790"/>
              </a:lnSpc>
            </a:pPr>
            <a:r>
              <a:rPr lang="en-US" sz="1733">
                <a:solidFill>
                  <a:srgbClr val="000000"/>
                </a:solidFill>
                <a:latin typeface="Now"/>
              </a:rPr>
              <a:t>c. TDM (Time Division Multiple Access)</a:t>
            </a:r>
          </a:p>
          <a:p>
            <a:pPr>
              <a:lnSpc>
                <a:spcPts val="2790"/>
              </a:lnSpc>
            </a:pPr>
            <a:r>
              <a:rPr lang="en-US" sz="1733">
                <a:solidFill>
                  <a:srgbClr val="000000"/>
                </a:solidFill>
                <a:latin typeface="Now"/>
              </a:rPr>
              <a:t>Pada metode TDM, para pengguna dapat saling berbagi kanal band frekuensi dengan range yang sama.</a:t>
            </a:r>
          </a:p>
        </p:txBody>
      </p:sp>
      <p:sp>
        <p:nvSpPr>
          <p:cNvPr name="TextBox 5" id="5"/>
          <p:cNvSpPr txBox="true"/>
          <p:nvPr/>
        </p:nvSpPr>
        <p:spPr>
          <a:xfrm rot="0">
            <a:off x="4224712" y="2801100"/>
            <a:ext cx="9838576" cy="890225"/>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Kategori Multiple Access</a:t>
            </a:r>
          </a:p>
        </p:txBody>
      </p:sp>
      <p:sp>
        <p:nvSpPr>
          <p:cNvPr name="Freeform 6" id="6"/>
          <p:cNvSpPr/>
          <p:nvPr/>
        </p:nvSpPr>
        <p:spPr>
          <a:xfrm flipH="false" flipV="false" rot="0">
            <a:off x="308902" y="542912"/>
            <a:ext cx="1620925" cy="2086738"/>
          </a:xfrm>
          <a:custGeom>
            <a:avLst/>
            <a:gdLst/>
            <a:ahLst/>
            <a:cxnLst/>
            <a:rect r="r" b="b" t="t" l="l"/>
            <a:pathLst>
              <a:path h="2086738" w="1620925">
                <a:moveTo>
                  <a:pt x="0" y="0"/>
                </a:moveTo>
                <a:lnTo>
                  <a:pt x="1620925" y="0"/>
                </a:lnTo>
                <a:lnTo>
                  <a:pt x="1620925" y="2086738"/>
                </a:lnTo>
                <a:lnTo>
                  <a:pt x="0" y="2086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446418" y="-2971800"/>
            <a:ext cx="7395164" cy="16230600"/>
          </a:xfrm>
          <a:custGeom>
            <a:avLst/>
            <a:gdLst/>
            <a:ahLst/>
            <a:cxnLst/>
            <a:rect r="r" b="b" t="t" l="l"/>
            <a:pathLst>
              <a:path h="16230600" w="7395164">
                <a:moveTo>
                  <a:pt x="0" y="0"/>
                </a:moveTo>
                <a:lnTo>
                  <a:pt x="7395164" y="0"/>
                </a:lnTo>
                <a:lnTo>
                  <a:pt x="7395164" y="16230600"/>
                </a:lnTo>
                <a:lnTo>
                  <a:pt x="0" y="16230600"/>
                </a:lnTo>
                <a:lnTo>
                  <a:pt x="0" y="0"/>
                </a:lnTo>
                <a:close/>
              </a:path>
            </a:pathLst>
          </a:custGeom>
          <a:blipFill>
            <a:blip r:embed="rId3"/>
            <a:stretch>
              <a:fillRect l="-8851" t="0" r="-60144" b="0"/>
            </a:stretch>
          </a:blipFill>
        </p:spPr>
      </p:sp>
      <p:sp>
        <p:nvSpPr>
          <p:cNvPr name="TextBox 4" id="4"/>
          <p:cNvSpPr txBox="true"/>
          <p:nvPr/>
        </p:nvSpPr>
        <p:spPr>
          <a:xfrm rot="0">
            <a:off x="1312473" y="3016567"/>
            <a:ext cx="15663054" cy="5457328"/>
          </a:xfrm>
          <a:prstGeom prst="rect">
            <a:avLst/>
          </a:prstGeom>
        </p:spPr>
        <p:txBody>
          <a:bodyPr anchor="t" rtlCol="false" tIns="0" lIns="0" bIns="0" rIns="0">
            <a:spAutoFit/>
          </a:bodyPr>
          <a:lstStyle/>
          <a:p>
            <a:pPr>
              <a:lnSpc>
                <a:spcPts val="2895"/>
              </a:lnSpc>
            </a:pPr>
            <a:r>
              <a:rPr lang="en-US" sz="1798">
                <a:solidFill>
                  <a:srgbClr val="000000"/>
                </a:solidFill>
                <a:latin typeface="Now"/>
              </a:rPr>
              <a:t>a. Sistem AMPS (Advanced Mobile Phone Service) AMPS adalah sistem komunikasi seluler generasi awal yang bekerja dengan sistem analog menggunakan frekuensi radio di kisaran 30 KHz. Setiap BS dalam AMPS bekerja menggunakan sistem FDD (Frequency Division Duplex) yang memberikan support downlink dan uplink transmission dengan kanal 800-900 MHz.</a:t>
            </a:r>
          </a:p>
          <a:p>
            <a:pPr>
              <a:lnSpc>
                <a:spcPts val="2895"/>
              </a:lnSpc>
            </a:pPr>
          </a:p>
          <a:p>
            <a:pPr>
              <a:lnSpc>
                <a:spcPts val="2895"/>
              </a:lnSpc>
            </a:pPr>
            <a:r>
              <a:rPr lang="en-US" sz="1798">
                <a:solidFill>
                  <a:srgbClr val="000000"/>
                </a:solidFill>
                <a:latin typeface="Now"/>
              </a:rPr>
              <a:t>b. Sistem GSM (Global System for Mobile) GSM adalah teknologi yang dipopulerkan di benua Eropa dan mulai digunakan pada tahun 1992-an. Sistem GSM sebenarnya bekerja pada kanal 800 MHz, tetapi di Eropa mengalami regulasi dengan ketentuan GSM bekerja pada frekuensi 1.800 MHz.</a:t>
            </a:r>
          </a:p>
          <a:p>
            <a:pPr>
              <a:lnSpc>
                <a:spcPts val="2895"/>
              </a:lnSpc>
            </a:pPr>
          </a:p>
          <a:p>
            <a:pPr>
              <a:lnSpc>
                <a:spcPts val="2895"/>
              </a:lnSpc>
            </a:pPr>
            <a:r>
              <a:rPr lang="en-US" sz="1798">
                <a:solidFill>
                  <a:srgbClr val="000000"/>
                </a:solidFill>
                <a:latin typeface="Now"/>
              </a:rPr>
              <a:t>c. GPRS (General Packet Radio Service)</a:t>
            </a:r>
          </a:p>
          <a:p>
            <a:pPr>
              <a:lnSpc>
                <a:spcPts val="2895"/>
              </a:lnSpc>
            </a:pPr>
            <a:r>
              <a:rPr lang="en-US" sz="1798">
                <a:solidFill>
                  <a:srgbClr val="000000"/>
                </a:solidFill>
                <a:latin typeface="Now"/>
              </a:rPr>
              <a:t>GPRS merupakan perbaikan dari generasi komunikasi seluler berbasis GSM yang dikeluarkan oleh ETSI (European</a:t>
            </a:r>
          </a:p>
          <a:p>
            <a:pPr>
              <a:lnSpc>
                <a:spcPts val="2895"/>
              </a:lnSpc>
            </a:pPr>
            <a:r>
              <a:rPr lang="en-US" sz="1798">
                <a:solidFill>
                  <a:srgbClr val="000000"/>
                </a:solidFill>
                <a:latin typeface="Now"/>
              </a:rPr>
              <a:t>Telecommunication Standards Institute) pada tahun 1997. Keunggulan GPRS dibandingkan dengan GSM adalah fitur packet switching berkecepatan tinggi dengan kapasitas penggunaan sinyal yang lebih efektif.</a:t>
            </a:r>
          </a:p>
          <a:p>
            <a:pPr>
              <a:lnSpc>
                <a:spcPts val="2895"/>
              </a:lnSpc>
            </a:pPr>
          </a:p>
          <a:p>
            <a:pPr>
              <a:lnSpc>
                <a:spcPts val="2895"/>
              </a:lnSpc>
            </a:pPr>
            <a:r>
              <a:rPr lang="en-US" sz="1798">
                <a:solidFill>
                  <a:srgbClr val="000000"/>
                </a:solidFill>
                <a:latin typeface="Now"/>
              </a:rPr>
              <a:t>d. EDGE (Enhanced Data Rates for Global Evolution) EDGE merupakan generasi wireless pada jaringan seluler yang lebih berfokus pada peningkatan kapasitas jaringan dan berbagi data pada setiap sesi komunikasi antar-user pada sistem jaringan GSM atau GPRS.</a:t>
            </a:r>
          </a:p>
        </p:txBody>
      </p:sp>
      <p:sp>
        <p:nvSpPr>
          <p:cNvPr name="TextBox 5" id="5"/>
          <p:cNvSpPr txBox="true"/>
          <p:nvPr/>
        </p:nvSpPr>
        <p:spPr>
          <a:xfrm rot="0">
            <a:off x="4962946" y="1790857"/>
            <a:ext cx="8362108" cy="1055722"/>
          </a:xfrm>
          <a:prstGeom prst="rect">
            <a:avLst/>
          </a:prstGeom>
        </p:spPr>
        <p:txBody>
          <a:bodyPr anchor="t" rtlCol="false" tIns="0" lIns="0" bIns="0" rIns="0">
            <a:spAutoFit/>
          </a:bodyPr>
          <a:lstStyle/>
          <a:p>
            <a:pPr algn="ctr">
              <a:lnSpc>
                <a:spcPts val="3792"/>
              </a:lnSpc>
            </a:pPr>
            <a:r>
              <a:rPr lang="en-US" sz="4624">
                <a:solidFill>
                  <a:srgbClr val="000000"/>
                </a:solidFill>
                <a:latin typeface="Bryndan Write"/>
              </a:rPr>
              <a:t>Generasi Layanan dalam Sistem Komunikasi Wireless</a:t>
            </a:r>
          </a:p>
        </p:txBody>
      </p:sp>
      <p:sp>
        <p:nvSpPr>
          <p:cNvPr name="Freeform 6" id="6"/>
          <p:cNvSpPr/>
          <p:nvPr/>
        </p:nvSpPr>
        <p:spPr>
          <a:xfrm flipH="false" flipV="false" rot="0">
            <a:off x="192364" y="179513"/>
            <a:ext cx="2240217" cy="2077292"/>
          </a:xfrm>
          <a:custGeom>
            <a:avLst/>
            <a:gdLst/>
            <a:ahLst/>
            <a:cxnLst/>
            <a:rect r="r" b="b" t="t" l="l"/>
            <a:pathLst>
              <a:path h="2077292" w="2240217">
                <a:moveTo>
                  <a:pt x="0" y="0"/>
                </a:moveTo>
                <a:lnTo>
                  <a:pt x="2240217" y="0"/>
                </a:lnTo>
                <a:lnTo>
                  <a:pt x="2240217" y="2077292"/>
                </a:lnTo>
                <a:lnTo>
                  <a:pt x="0" y="2077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391118">
            <a:off x="15317907" y="-1377059"/>
            <a:ext cx="3051596" cy="3160787"/>
          </a:xfrm>
          <a:custGeom>
            <a:avLst/>
            <a:gdLst/>
            <a:ahLst/>
            <a:cxnLst/>
            <a:rect r="r" b="b" t="t" l="l"/>
            <a:pathLst>
              <a:path h="3160787" w="3051596">
                <a:moveTo>
                  <a:pt x="0" y="0"/>
                </a:moveTo>
                <a:lnTo>
                  <a:pt x="3051596" y="0"/>
                </a:lnTo>
                <a:lnTo>
                  <a:pt x="3051596" y="3160787"/>
                </a:lnTo>
                <a:lnTo>
                  <a:pt x="0" y="31607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6979330">
            <a:off x="-867385" y="8775843"/>
            <a:ext cx="3406933" cy="1876910"/>
          </a:xfrm>
          <a:custGeom>
            <a:avLst/>
            <a:gdLst/>
            <a:ahLst/>
            <a:cxnLst/>
            <a:rect r="r" b="b" t="t" l="l"/>
            <a:pathLst>
              <a:path h="1876910" w="3406933">
                <a:moveTo>
                  <a:pt x="0" y="0"/>
                </a:moveTo>
                <a:lnTo>
                  <a:pt x="3406934" y="0"/>
                </a:lnTo>
                <a:lnTo>
                  <a:pt x="3406934" y="1876911"/>
                </a:lnTo>
                <a:lnTo>
                  <a:pt x="0" y="18769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1463826">
            <a:off x="11537191" y="1778400"/>
            <a:ext cx="1947347" cy="1338359"/>
          </a:xfrm>
          <a:custGeom>
            <a:avLst/>
            <a:gdLst/>
            <a:ahLst/>
            <a:cxnLst/>
            <a:rect r="r" b="b" t="t" l="l"/>
            <a:pathLst>
              <a:path h="1338359" w="1947347">
                <a:moveTo>
                  <a:pt x="0" y="0"/>
                </a:moveTo>
                <a:lnTo>
                  <a:pt x="1947347" y="0"/>
                </a:lnTo>
                <a:lnTo>
                  <a:pt x="1947347" y="1338358"/>
                </a:lnTo>
                <a:lnTo>
                  <a:pt x="0" y="13383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107262">
            <a:off x="-865704" y="-473050"/>
            <a:ext cx="3387936" cy="2297637"/>
          </a:xfrm>
          <a:custGeom>
            <a:avLst/>
            <a:gdLst/>
            <a:ahLst/>
            <a:cxnLst/>
            <a:rect r="r" b="b" t="t" l="l"/>
            <a:pathLst>
              <a:path h="2297637" w="3387936">
                <a:moveTo>
                  <a:pt x="0" y="0"/>
                </a:moveTo>
                <a:lnTo>
                  <a:pt x="3387936" y="0"/>
                </a:lnTo>
                <a:lnTo>
                  <a:pt x="3387936" y="2297637"/>
                </a:lnTo>
                <a:lnTo>
                  <a:pt x="0" y="2297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829267">
            <a:off x="15774367" y="8189225"/>
            <a:ext cx="3715300" cy="2519649"/>
          </a:xfrm>
          <a:custGeom>
            <a:avLst/>
            <a:gdLst/>
            <a:ahLst/>
            <a:cxnLst/>
            <a:rect r="r" b="b" t="t" l="l"/>
            <a:pathLst>
              <a:path h="2519649" w="3715300">
                <a:moveTo>
                  <a:pt x="0" y="0"/>
                </a:moveTo>
                <a:lnTo>
                  <a:pt x="3715301" y="0"/>
                </a:lnTo>
                <a:lnTo>
                  <a:pt x="3715301" y="2519649"/>
                </a:lnTo>
                <a:lnTo>
                  <a:pt x="0" y="251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391118">
            <a:off x="14634691" y="-210499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699999">
            <a:off x="3677137" y="2203427"/>
            <a:ext cx="2068144" cy="1756042"/>
          </a:xfrm>
          <a:custGeom>
            <a:avLst/>
            <a:gdLst/>
            <a:ahLst/>
            <a:cxnLst/>
            <a:rect r="r" b="b" t="t" l="l"/>
            <a:pathLst>
              <a:path h="1756042" w="2068144">
                <a:moveTo>
                  <a:pt x="0" y="0"/>
                </a:moveTo>
                <a:lnTo>
                  <a:pt x="2068145" y="0"/>
                </a:lnTo>
                <a:lnTo>
                  <a:pt x="2068145"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7334544">
            <a:off x="13001227" y="5822549"/>
            <a:ext cx="2068144" cy="1756042"/>
          </a:xfrm>
          <a:custGeom>
            <a:avLst/>
            <a:gdLst/>
            <a:ahLst/>
            <a:cxnLst/>
            <a:rect r="r" b="b" t="t" l="l"/>
            <a:pathLst>
              <a:path h="1756042" w="2068144">
                <a:moveTo>
                  <a:pt x="0" y="0"/>
                </a:moveTo>
                <a:lnTo>
                  <a:pt x="2068144" y="0"/>
                </a:lnTo>
                <a:lnTo>
                  <a:pt x="2068144" y="1756043"/>
                </a:lnTo>
                <a:lnTo>
                  <a:pt x="0" y="175604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2342060">
            <a:off x="6292314" y="3696068"/>
            <a:ext cx="5703373" cy="4904900"/>
          </a:xfrm>
          <a:custGeom>
            <a:avLst/>
            <a:gdLst/>
            <a:ahLst/>
            <a:cxnLst/>
            <a:rect r="r" b="b" t="t" l="l"/>
            <a:pathLst>
              <a:path h="4904900" w="5703373">
                <a:moveTo>
                  <a:pt x="0" y="0"/>
                </a:moveTo>
                <a:lnTo>
                  <a:pt x="5703372" y="0"/>
                </a:lnTo>
                <a:lnTo>
                  <a:pt x="5703372" y="4904900"/>
                </a:lnTo>
                <a:lnTo>
                  <a:pt x="0" y="49049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5278903" y="3198570"/>
            <a:ext cx="7730195" cy="4042259"/>
          </a:xfrm>
          <a:prstGeom prst="rect">
            <a:avLst/>
          </a:prstGeom>
        </p:spPr>
        <p:txBody>
          <a:bodyPr anchor="t" rtlCol="false" tIns="0" lIns="0" bIns="0" rIns="0">
            <a:spAutoFit/>
          </a:bodyPr>
          <a:lstStyle/>
          <a:p>
            <a:pPr algn="ctr">
              <a:lnSpc>
                <a:spcPts val="15021"/>
              </a:lnSpc>
            </a:pPr>
            <a:r>
              <a:rPr lang="en-US" sz="15021">
                <a:solidFill>
                  <a:srgbClr val="FFFFFF"/>
                </a:solidFill>
                <a:latin typeface="Bryndan Write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2986725"/>
          </a:xfrm>
          <a:custGeom>
            <a:avLst/>
            <a:gdLst/>
            <a:ahLst/>
            <a:cxnLst/>
            <a:rect r="r" b="b" t="t" l="l"/>
            <a:pathLst>
              <a:path h="2986725" w="9705260">
                <a:moveTo>
                  <a:pt x="0" y="0"/>
                </a:moveTo>
                <a:lnTo>
                  <a:pt x="9705260" y="0"/>
                </a:lnTo>
                <a:lnTo>
                  <a:pt x="9705260" y="2986725"/>
                </a:lnTo>
                <a:lnTo>
                  <a:pt x="0" y="2986725"/>
                </a:lnTo>
                <a:lnTo>
                  <a:pt x="0" y="0"/>
                </a:lnTo>
                <a:close/>
              </a:path>
            </a:pathLst>
          </a:custGeom>
          <a:blipFill>
            <a:blip r:embed="rId3"/>
            <a:stretch>
              <a:fillRect l="-16157" t="-132431" r="0" b="-43107"/>
            </a:stretch>
          </a:blipFill>
        </p:spPr>
      </p:sp>
      <p:sp>
        <p:nvSpPr>
          <p:cNvPr name="Freeform 4" id="4"/>
          <p:cNvSpPr/>
          <p:nvPr/>
        </p:nvSpPr>
        <p:spPr>
          <a:xfrm flipH="false" flipV="false" rot="-2891413">
            <a:off x="2427197" y="2023592"/>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25893" y="4082930"/>
            <a:ext cx="7436213" cy="1910889"/>
          </a:xfrm>
          <a:prstGeom prst="rect">
            <a:avLst/>
          </a:prstGeom>
        </p:spPr>
        <p:txBody>
          <a:bodyPr anchor="t" rtlCol="false" tIns="0" lIns="0" bIns="0" rIns="0">
            <a:spAutoFit/>
          </a:bodyPr>
          <a:lstStyle/>
          <a:p>
            <a:pPr algn="ctr">
              <a:lnSpc>
                <a:spcPts val="7271"/>
              </a:lnSpc>
            </a:pPr>
            <a:r>
              <a:rPr lang="en-US" sz="7735">
                <a:solidFill>
                  <a:srgbClr val="000000"/>
                </a:solidFill>
                <a:latin typeface="Gochi Hand"/>
              </a:rPr>
              <a:t>Teknologi Jaringan WAN</a:t>
            </a:r>
          </a:p>
        </p:txBody>
      </p:sp>
      <p:sp>
        <p:nvSpPr>
          <p:cNvPr name="Freeform 6" id="6"/>
          <p:cNvSpPr/>
          <p:nvPr/>
        </p:nvSpPr>
        <p:spPr>
          <a:xfrm flipH="false" flipV="false" rot="8100000">
            <a:off x="12132458" y="5919344"/>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6293589" y="-2388640"/>
            <a:ext cx="5700822" cy="15087823"/>
          </a:xfrm>
          <a:custGeom>
            <a:avLst/>
            <a:gdLst/>
            <a:ahLst/>
            <a:cxnLst/>
            <a:rect r="r" b="b" t="t" l="l"/>
            <a:pathLst>
              <a:path h="15087823" w="5700822">
                <a:moveTo>
                  <a:pt x="0" y="0"/>
                </a:moveTo>
                <a:lnTo>
                  <a:pt x="5700822" y="0"/>
                </a:lnTo>
                <a:lnTo>
                  <a:pt x="5700822" y="15087823"/>
                </a:lnTo>
                <a:lnTo>
                  <a:pt x="0" y="15087823"/>
                </a:lnTo>
                <a:lnTo>
                  <a:pt x="0" y="0"/>
                </a:lnTo>
                <a:close/>
              </a:path>
            </a:pathLst>
          </a:custGeom>
          <a:blipFill>
            <a:blip r:embed="rId3"/>
            <a:stretch>
              <a:fillRect l="-28990" t="0" r="-80718" b="-2905"/>
            </a:stretch>
          </a:blipFill>
        </p:spPr>
      </p:sp>
      <p:sp>
        <p:nvSpPr>
          <p:cNvPr name="TextBox 4" id="4"/>
          <p:cNvSpPr txBox="true"/>
          <p:nvPr/>
        </p:nvSpPr>
        <p:spPr>
          <a:xfrm rot="0">
            <a:off x="2837901" y="3943108"/>
            <a:ext cx="13069898" cy="3506155"/>
          </a:xfrm>
          <a:prstGeom prst="rect">
            <a:avLst/>
          </a:prstGeom>
        </p:spPr>
        <p:txBody>
          <a:bodyPr anchor="t" rtlCol="false" tIns="0" lIns="0" bIns="0" rIns="0">
            <a:spAutoFit/>
          </a:bodyPr>
          <a:lstStyle/>
          <a:p>
            <a:pPr algn="ctr">
              <a:lnSpc>
                <a:spcPts val="4670"/>
              </a:lnSpc>
            </a:pPr>
            <a:r>
              <a:rPr lang="en-US" sz="3336">
                <a:solidFill>
                  <a:srgbClr val="000000"/>
                </a:solidFill>
                <a:latin typeface="Now"/>
              </a:rPr>
              <a:t>WAN atau Wide Area Network adalah klasifikasi jaringan yang dibedakan berdasarkan luas area atau jangkauan dan tidak lagi terbatas pada area tertentu, tetapi sudah menjangkau seluruh belahan dunia. Seperti telah diketahui bahwa kategori jaringan berdasarkan luas area atau jarak dibedakan menjadi tiga macam, yaitu LAN, MAN, dan WAN.</a:t>
            </a:r>
          </a:p>
        </p:txBody>
      </p:sp>
      <p:sp>
        <p:nvSpPr>
          <p:cNvPr name="Freeform 5" id="5"/>
          <p:cNvSpPr/>
          <p:nvPr/>
        </p:nvSpPr>
        <p:spPr>
          <a:xfrm flipH="false" flipV="false" rot="1353809">
            <a:off x="16404741" y="253314"/>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787847">
            <a:off x="16102762" y="8206319"/>
            <a:ext cx="1990274" cy="1945484"/>
          </a:xfrm>
          <a:custGeom>
            <a:avLst/>
            <a:gdLst/>
            <a:ahLst/>
            <a:cxnLst/>
            <a:rect r="r" b="b" t="t" l="l"/>
            <a:pathLst>
              <a:path h="1945484" w="1990274">
                <a:moveTo>
                  <a:pt x="0" y="0"/>
                </a:moveTo>
                <a:lnTo>
                  <a:pt x="1990275" y="0"/>
                </a:lnTo>
                <a:lnTo>
                  <a:pt x="1990275" y="1945484"/>
                </a:lnTo>
                <a:lnTo>
                  <a:pt x="0" y="194548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763488">
            <a:off x="710151" y="493451"/>
            <a:ext cx="1723245" cy="1641783"/>
          </a:xfrm>
          <a:custGeom>
            <a:avLst/>
            <a:gdLst/>
            <a:ahLst/>
            <a:cxnLst/>
            <a:rect r="r" b="b" t="t" l="l"/>
            <a:pathLst>
              <a:path h="1641783" w="1723245">
                <a:moveTo>
                  <a:pt x="0" y="0"/>
                </a:moveTo>
                <a:lnTo>
                  <a:pt x="1723245" y="0"/>
                </a:lnTo>
                <a:lnTo>
                  <a:pt x="1723245" y="1641783"/>
                </a:lnTo>
                <a:lnTo>
                  <a:pt x="0" y="16417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571773" y="8057546"/>
            <a:ext cx="6632619" cy="1121516"/>
          </a:xfrm>
          <a:custGeom>
            <a:avLst/>
            <a:gdLst/>
            <a:ahLst/>
            <a:cxnLst/>
            <a:rect r="r" b="b" t="t" l="l"/>
            <a:pathLst>
              <a:path h="1121516" w="6632619">
                <a:moveTo>
                  <a:pt x="0" y="0"/>
                </a:moveTo>
                <a:lnTo>
                  <a:pt x="6632619" y="0"/>
                </a:lnTo>
                <a:lnTo>
                  <a:pt x="6632619" y="1121515"/>
                </a:lnTo>
                <a:lnTo>
                  <a:pt x="0" y="11215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7360412" y="2685820"/>
            <a:ext cx="4024877" cy="933414"/>
          </a:xfrm>
          <a:prstGeom prst="rect">
            <a:avLst/>
          </a:prstGeom>
        </p:spPr>
        <p:txBody>
          <a:bodyPr anchor="t" rtlCol="false" tIns="0" lIns="0" bIns="0" rIns="0">
            <a:spAutoFit/>
          </a:bodyPr>
          <a:lstStyle/>
          <a:p>
            <a:pPr algn="ctr">
              <a:lnSpc>
                <a:spcPts val="6600"/>
              </a:lnSpc>
            </a:pPr>
            <a:r>
              <a:rPr lang="en-US" sz="6000">
                <a:solidFill>
                  <a:srgbClr val="000000"/>
                </a:solidFill>
                <a:latin typeface="Bryndan Write"/>
              </a:rPr>
              <a:t>Pengertian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329509" y="-2089023"/>
            <a:ext cx="7628982" cy="14465046"/>
          </a:xfrm>
          <a:custGeom>
            <a:avLst/>
            <a:gdLst/>
            <a:ahLst/>
            <a:cxnLst/>
            <a:rect r="r" b="b" t="t" l="l"/>
            <a:pathLst>
              <a:path h="14465046" w="7628982">
                <a:moveTo>
                  <a:pt x="0" y="0"/>
                </a:moveTo>
                <a:lnTo>
                  <a:pt x="7628982" y="0"/>
                </a:lnTo>
                <a:lnTo>
                  <a:pt x="7628982" y="14465046"/>
                </a:lnTo>
                <a:lnTo>
                  <a:pt x="0" y="14465046"/>
                </a:lnTo>
                <a:lnTo>
                  <a:pt x="0" y="0"/>
                </a:lnTo>
                <a:close/>
              </a:path>
            </a:pathLst>
          </a:custGeom>
          <a:blipFill>
            <a:blip r:embed="rId3"/>
            <a:stretch>
              <a:fillRect l="0" t="0" r="-45997" b="0"/>
            </a:stretch>
          </a:blipFill>
        </p:spPr>
      </p:sp>
      <p:sp>
        <p:nvSpPr>
          <p:cNvPr name="Freeform 4" id="4"/>
          <p:cNvSpPr/>
          <p:nvPr/>
        </p:nvSpPr>
        <p:spPr>
          <a:xfrm flipH="false" flipV="false" rot="0">
            <a:off x="13655161" y="244328"/>
            <a:ext cx="4947445" cy="1942997"/>
          </a:xfrm>
          <a:custGeom>
            <a:avLst/>
            <a:gdLst/>
            <a:ahLst/>
            <a:cxnLst/>
            <a:rect r="r" b="b" t="t" l="l"/>
            <a:pathLst>
              <a:path h="1942997" w="4947445">
                <a:moveTo>
                  <a:pt x="0" y="0"/>
                </a:moveTo>
                <a:lnTo>
                  <a:pt x="4947445" y="0"/>
                </a:lnTo>
                <a:lnTo>
                  <a:pt x="4947445" y="1942997"/>
                </a:lnTo>
                <a:lnTo>
                  <a:pt x="0" y="1942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680835">
            <a:off x="2034373" y="1481366"/>
            <a:ext cx="1364676" cy="937905"/>
          </a:xfrm>
          <a:custGeom>
            <a:avLst/>
            <a:gdLst/>
            <a:ahLst/>
            <a:cxnLst/>
            <a:rect r="r" b="b" t="t" l="l"/>
            <a:pathLst>
              <a:path h="937905" w="1364676">
                <a:moveTo>
                  <a:pt x="0" y="0"/>
                </a:moveTo>
                <a:lnTo>
                  <a:pt x="1364677" y="0"/>
                </a:lnTo>
                <a:lnTo>
                  <a:pt x="1364677" y="937905"/>
                </a:lnTo>
                <a:lnTo>
                  <a:pt x="0" y="9379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306103" y="6834503"/>
            <a:ext cx="1620925" cy="2086738"/>
          </a:xfrm>
          <a:custGeom>
            <a:avLst/>
            <a:gdLst/>
            <a:ahLst/>
            <a:cxnLst/>
            <a:rect r="r" b="b" t="t" l="l"/>
            <a:pathLst>
              <a:path h="2086738" w="1620925">
                <a:moveTo>
                  <a:pt x="0" y="0"/>
                </a:moveTo>
                <a:lnTo>
                  <a:pt x="1620925" y="0"/>
                </a:lnTo>
                <a:lnTo>
                  <a:pt x="1620925" y="2086737"/>
                </a:lnTo>
                <a:lnTo>
                  <a:pt x="0" y="20867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886740" y="7945113"/>
            <a:ext cx="3281277" cy="3239516"/>
          </a:xfrm>
          <a:custGeom>
            <a:avLst/>
            <a:gdLst/>
            <a:ahLst/>
            <a:cxnLst/>
            <a:rect r="r" b="b" t="t" l="l"/>
            <a:pathLst>
              <a:path h="3239516" w="3281277">
                <a:moveTo>
                  <a:pt x="0" y="0"/>
                </a:moveTo>
                <a:lnTo>
                  <a:pt x="3281278" y="0"/>
                </a:lnTo>
                <a:lnTo>
                  <a:pt x="3281278" y="3239516"/>
                </a:lnTo>
                <a:lnTo>
                  <a:pt x="0" y="323951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386262" y="-542951"/>
            <a:ext cx="2280323" cy="3143302"/>
          </a:xfrm>
          <a:custGeom>
            <a:avLst/>
            <a:gdLst/>
            <a:ahLst/>
            <a:cxnLst/>
            <a:rect r="r" b="b" t="t" l="l"/>
            <a:pathLst>
              <a:path h="3143302" w="2280323">
                <a:moveTo>
                  <a:pt x="0" y="0"/>
                </a:moveTo>
                <a:lnTo>
                  <a:pt x="2280322" y="0"/>
                </a:lnTo>
                <a:lnTo>
                  <a:pt x="2280322" y="3143302"/>
                </a:lnTo>
                <a:lnTo>
                  <a:pt x="0" y="31433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307186" y="3457213"/>
            <a:ext cx="10347975" cy="4950099"/>
          </a:xfrm>
          <a:prstGeom prst="rect">
            <a:avLst/>
          </a:prstGeom>
        </p:spPr>
        <p:txBody>
          <a:bodyPr anchor="t" rtlCol="false" tIns="0" lIns="0" bIns="0" rIns="0">
            <a:spAutoFit/>
          </a:bodyPr>
          <a:lstStyle/>
          <a:p>
            <a:pPr>
              <a:lnSpc>
                <a:spcPts val="3964"/>
              </a:lnSpc>
            </a:pPr>
            <a:r>
              <a:rPr lang="en-US" sz="2462">
                <a:solidFill>
                  <a:srgbClr val="000000"/>
                </a:solidFill>
                <a:latin typeface="Now"/>
              </a:rPr>
              <a:t>a. Leased Line</a:t>
            </a:r>
          </a:p>
          <a:p>
            <a:pPr>
              <a:lnSpc>
                <a:spcPts val="3964"/>
              </a:lnSpc>
            </a:pPr>
            <a:r>
              <a:rPr lang="en-US" sz="2462">
                <a:solidFill>
                  <a:srgbClr val="000000"/>
                </a:solidFill>
                <a:latin typeface="Now"/>
              </a:rPr>
              <a:t>b. Circuit Switching</a:t>
            </a:r>
          </a:p>
          <a:p>
            <a:pPr>
              <a:lnSpc>
                <a:spcPts val="3964"/>
              </a:lnSpc>
            </a:pPr>
            <a:r>
              <a:rPr lang="en-US" sz="2462">
                <a:solidFill>
                  <a:srgbClr val="000000"/>
                </a:solidFill>
                <a:latin typeface="Now"/>
              </a:rPr>
              <a:t>c. Packet Switching</a:t>
            </a:r>
          </a:p>
          <a:p>
            <a:pPr>
              <a:lnSpc>
                <a:spcPts val="3964"/>
              </a:lnSpc>
            </a:pPr>
            <a:r>
              <a:rPr lang="en-US" sz="2462">
                <a:solidFill>
                  <a:srgbClr val="000000"/>
                </a:solidFill>
                <a:latin typeface="Now"/>
              </a:rPr>
              <a:t>d. HDLC atau High Level Data Link Control</a:t>
            </a:r>
          </a:p>
          <a:p>
            <a:pPr>
              <a:lnSpc>
                <a:spcPts val="3964"/>
              </a:lnSpc>
            </a:pPr>
            <a:r>
              <a:rPr lang="en-US" sz="2462">
                <a:solidFill>
                  <a:srgbClr val="000000"/>
                </a:solidFill>
                <a:latin typeface="Now"/>
              </a:rPr>
              <a:t>e. PPP atau Point-to-Point Protocol</a:t>
            </a:r>
          </a:p>
          <a:p>
            <a:pPr>
              <a:lnSpc>
                <a:spcPts val="3964"/>
              </a:lnSpc>
            </a:pPr>
            <a:r>
              <a:rPr lang="en-US" sz="2462">
                <a:solidFill>
                  <a:srgbClr val="000000"/>
                </a:solidFill>
                <a:latin typeface="Now"/>
              </a:rPr>
              <a:t>f. Frame Relay</a:t>
            </a:r>
          </a:p>
          <a:p>
            <a:pPr>
              <a:lnSpc>
                <a:spcPts val="3964"/>
              </a:lnSpc>
            </a:pPr>
            <a:r>
              <a:rPr lang="en-US" sz="2462">
                <a:solidFill>
                  <a:srgbClr val="000000"/>
                </a:solidFill>
                <a:latin typeface="Now"/>
              </a:rPr>
              <a:t>g. ISDN atau Integrated Services Digital Network</a:t>
            </a:r>
          </a:p>
          <a:p>
            <a:pPr>
              <a:lnSpc>
                <a:spcPts val="3964"/>
              </a:lnSpc>
            </a:pPr>
            <a:r>
              <a:rPr lang="en-US" sz="2462">
                <a:solidFill>
                  <a:srgbClr val="000000"/>
                </a:solidFill>
                <a:latin typeface="Now"/>
              </a:rPr>
              <a:t>h. X.25</a:t>
            </a:r>
          </a:p>
          <a:p>
            <a:pPr>
              <a:lnSpc>
                <a:spcPts val="3964"/>
              </a:lnSpc>
            </a:pPr>
            <a:r>
              <a:rPr lang="en-US" sz="2462">
                <a:solidFill>
                  <a:srgbClr val="000000"/>
                </a:solidFill>
                <a:latin typeface="Now"/>
              </a:rPr>
              <a:t>i. LAPB atau Link Access Procedure Balanced</a:t>
            </a:r>
          </a:p>
          <a:p>
            <a:pPr>
              <a:lnSpc>
                <a:spcPts val="3964"/>
              </a:lnSpc>
            </a:pPr>
            <a:r>
              <a:rPr lang="en-US" sz="2462">
                <a:solidFill>
                  <a:srgbClr val="000000"/>
                </a:solidFill>
                <a:latin typeface="Now"/>
              </a:rPr>
              <a:t>j. SDLC atau Synchronous Data Link Control</a:t>
            </a:r>
          </a:p>
        </p:txBody>
      </p:sp>
      <p:sp>
        <p:nvSpPr>
          <p:cNvPr name="TextBox 10" id="10"/>
          <p:cNvSpPr txBox="true"/>
          <p:nvPr/>
        </p:nvSpPr>
        <p:spPr>
          <a:xfrm rot="0">
            <a:off x="4348559" y="2358775"/>
            <a:ext cx="9838576" cy="890225"/>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Jenis koneksi dalam WAN</a:t>
            </a:r>
          </a:p>
        </p:txBody>
      </p:sp>
      <p:sp>
        <p:nvSpPr>
          <p:cNvPr name="Freeform 11" id="11"/>
          <p:cNvSpPr/>
          <p:nvPr/>
        </p:nvSpPr>
        <p:spPr>
          <a:xfrm flipH="false" flipV="false" rot="-10800000">
            <a:off x="16322283" y="7945113"/>
            <a:ext cx="2280323" cy="3143302"/>
          </a:xfrm>
          <a:custGeom>
            <a:avLst/>
            <a:gdLst/>
            <a:ahLst/>
            <a:cxnLst/>
            <a:rect r="r" b="b" t="t" l="l"/>
            <a:pathLst>
              <a:path h="3143302" w="2280323">
                <a:moveTo>
                  <a:pt x="0" y="0"/>
                </a:moveTo>
                <a:lnTo>
                  <a:pt x="2280323" y="0"/>
                </a:lnTo>
                <a:lnTo>
                  <a:pt x="2280323" y="3143302"/>
                </a:lnTo>
                <a:lnTo>
                  <a:pt x="0" y="31433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458741" y="-1843990"/>
            <a:ext cx="7370517" cy="13974981"/>
          </a:xfrm>
          <a:custGeom>
            <a:avLst/>
            <a:gdLst/>
            <a:ahLst/>
            <a:cxnLst/>
            <a:rect r="r" b="b" t="t" l="l"/>
            <a:pathLst>
              <a:path h="13974981" w="7370517">
                <a:moveTo>
                  <a:pt x="0" y="0"/>
                </a:moveTo>
                <a:lnTo>
                  <a:pt x="7370518" y="0"/>
                </a:lnTo>
                <a:lnTo>
                  <a:pt x="7370518" y="13974980"/>
                </a:lnTo>
                <a:lnTo>
                  <a:pt x="0" y="13974980"/>
                </a:lnTo>
                <a:lnTo>
                  <a:pt x="0" y="0"/>
                </a:lnTo>
                <a:close/>
              </a:path>
            </a:pathLst>
          </a:custGeom>
          <a:blipFill>
            <a:blip r:embed="rId3"/>
            <a:stretch>
              <a:fillRect l="0" t="0" r="-45997" b="0"/>
            </a:stretch>
          </a:blipFill>
        </p:spPr>
      </p:sp>
      <p:sp>
        <p:nvSpPr>
          <p:cNvPr name="Freeform 4" id="4"/>
          <p:cNvSpPr/>
          <p:nvPr/>
        </p:nvSpPr>
        <p:spPr>
          <a:xfrm flipH="true" flipV="false" rot="0">
            <a:off x="-846579" y="486743"/>
            <a:ext cx="4947445" cy="1942997"/>
          </a:xfrm>
          <a:custGeom>
            <a:avLst/>
            <a:gdLst/>
            <a:ahLst/>
            <a:cxnLst/>
            <a:rect r="r" b="b" t="t" l="l"/>
            <a:pathLst>
              <a:path h="1942997" w="4947445">
                <a:moveTo>
                  <a:pt x="4947445" y="0"/>
                </a:moveTo>
                <a:lnTo>
                  <a:pt x="0" y="0"/>
                </a:lnTo>
                <a:lnTo>
                  <a:pt x="0" y="1942997"/>
                </a:lnTo>
                <a:lnTo>
                  <a:pt x="4947445" y="1942997"/>
                </a:lnTo>
                <a:lnTo>
                  <a:pt x="494744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333140" y="3262048"/>
            <a:ext cx="12501931" cy="4737952"/>
          </a:xfrm>
          <a:prstGeom prst="rect">
            <a:avLst/>
          </a:prstGeom>
        </p:spPr>
        <p:txBody>
          <a:bodyPr anchor="t" rtlCol="false" tIns="0" lIns="0" bIns="0" rIns="0">
            <a:spAutoFit/>
          </a:bodyPr>
          <a:lstStyle/>
          <a:p>
            <a:pPr>
              <a:lnSpc>
                <a:spcPts val="3151"/>
              </a:lnSpc>
            </a:pPr>
            <a:r>
              <a:rPr lang="en-US" sz="1957">
                <a:solidFill>
                  <a:srgbClr val="000000"/>
                </a:solidFill>
                <a:latin typeface="Now"/>
              </a:rPr>
              <a:t>a. Core Layer</a:t>
            </a:r>
          </a:p>
          <a:p>
            <a:pPr>
              <a:lnSpc>
                <a:spcPts val="3151"/>
              </a:lnSpc>
            </a:pPr>
            <a:r>
              <a:rPr lang="en-US" sz="1957">
                <a:solidFill>
                  <a:srgbClr val="000000"/>
                </a:solidFill>
                <a:latin typeface="Now"/>
              </a:rPr>
              <a:t>Core layer merupakan infrastruktur utama yang menangani data secara keseluruhan dari layer di bawahnya. Tugas utama core layer adalah menyediakan sarana dan prasarana konektivitas, access list, ketersediaan dan jaminan kualitas koneksi, serta mengelola trafik data.</a:t>
            </a:r>
          </a:p>
          <a:p>
            <a:pPr>
              <a:lnSpc>
                <a:spcPts val="3151"/>
              </a:lnSpc>
            </a:pPr>
          </a:p>
          <a:p>
            <a:pPr>
              <a:lnSpc>
                <a:spcPts val="3151"/>
              </a:lnSpc>
            </a:pPr>
            <a:r>
              <a:rPr lang="en-US" sz="1957">
                <a:solidFill>
                  <a:srgbClr val="000000"/>
                </a:solidFill>
                <a:latin typeface="Now"/>
              </a:rPr>
              <a:t>b. Distribution Layer</a:t>
            </a:r>
          </a:p>
          <a:p>
            <a:pPr>
              <a:lnSpc>
                <a:spcPts val="3151"/>
              </a:lnSpc>
            </a:pPr>
            <a:r>
              <a:rPr lang="en-US" sz="1957">
                <a:solidFill>
                  <a:srgbClr val="000000"/>
                </a:solidFill>
                <a:latin typeface="Now"/>
              </a:rPr>
              <a:t>Distribution layer terletak di antara core layer dan access layer.</a:t>
            </a:r>
          </a:p>
          <a:p>
            <a:pPr>
              <a:lnSpc>
                <a:spcPts val="3151"/>
              </a:lnSpc>
            </a:pPr>
          </a:p>
          <a:p>
            <a:pPr>
              <a:lnSpc>
                <a:spcPts val="3151"/>
              </a:lnSpc>
            </a:pPr>
            <a:r>
              <a:rPr lang="en-US" sz="1957">
                <a:solidFill>
                  <a:srgbClr val="000000"/>
                </a:solidFill>
                <a:latin typeface="Now"/>
              </a:rPr>
              <a:t>c. Access Layer</a:t>
            </a:r>
          </a:p>
          <a:p>
            <a:pPr>
              <a:lnSpc>
                <a:spcPts val="3151"/>
              </a:lnSpc>
            </a:pPr>
            <a:r>
              <a:rPr lang="en-US" sz="1957">
                <a:solidFill>
                  <a:srgbClr val="000000"/>
                </a:solidFill>
                <a:latin typeface="Now"/>
              </a:rPr>
              <a:t>Pada layer ini, perangkat keras dan perangkat lunak yang dibangun akan di-setting untuk mengatur dan mengelola trafik data, melakukan filtering, mengendalikan firewall, manajernen bandwidth, NAT, dan switching.</a:t>
            </a:r>
          </a:p>
        </p:txBody>
      </p:sp>
      <p:sp>
        <p:nvSpPr>
          <p:cNvPr name="TextBox 6" id="6"/>
          <p:cNvSpPr txBox="true"/>
          <p:nvPr/>
        </p:nvSpPr>
        <p:spPr>
          <a:xfrm rot="0">
            <a:off x="4100866" y="2070352"/>
            <a:ext cx="9838576" cy="890225"/>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Klasifikasi WAN</a:t>
            </a:r>
          </a:p>
        </p:txBody>
      </p:sp>
      <p:sp>
        <p:nvSpPr>
          <p:cNvPr name="Freeform 7" id="7"/>
          <p:cNvSpPr/>
          <p:nvPr/>
        </p:nvSpPr>
        <p:spPr>
          <a:xfrm flipH="false" flipV="false" rot="0">
            <a:off x="15204706" y="-345093"/>
            <a:ext cx="3083294" cy="3083294"/>
          </a:xfrm>
          <a:custGeom>
            <a:avLst/>
            <a:gdLst/>
            <a:ahLst/>
            <a:cxnLst/>
            <a:rect r="r" b="b" t="t" l="l"/>
            <a:pathLst>
              <a:path h="3083294" w="3083294">
                <a:moveTo>
                  <a:pt x="0" y="0"/>
                </a:moveTo>
                <a:lnTo>
                  <a:pt x="3083294" y="0"/>
                </a:lnTo>
                <a:lnTo>
                  <a:pt x="3083294" y="3083295"/>
                </a:lnTo>
                <a:lnTo>
                  <a:pt x="0" y="30832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79879" y="7308160"/>
            <a:ext cx="2353261" cy="2182115"/>
          </a:xfrm>
          <a:custGeom>
            <a:avLst/>
            <a:gdLst/>
            <a:ahLst/>
            <a:cxnLst/>
            <a:rect r="r" b="b" t="t" l="l"/>
            <a:pathLst>
              <a:path h="2182115" w="2353261">
                <a:moveTo>
                  <a:pt x="0" y="0"/>
                </a:moveTo>
                <a:lnTo>
                  <a:pt x="2353261" y="0"/>
                </a:lnTo>
                <a:lnTo>
                  <a:pt x="2353261" y="2182115"/>
                </a:lnTo>
                <a:lnTo>
                  <a:pt x="0" y="21821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4291370" y="3588120"/>
            <a:ext cx="9705260" cy="2986725"/>
          </a:xfrm>
          <a:custGeom>
            <a:avLst/>
            <a:gdLst/>
            <a:ahLst/>
            <a:cxnLst/>
            <a:rect r="r" b="b" t="t" l="l"/>
            <a:pathLst>
              <a:path h="2986725" w="9705260">
                <a:moveTo>
                  <a:pt x="0" y="0"/>
                </a:moveTo>
                <a:lnTo>
                  <a:pt x="9705260" y="0"/>
                </a:lnTo>
                <a:lnTo>
                  <a:pt x="9705260" y="2986725"/>
                </a:lnTo>
                <a:lnTo>
                  <a:pt x="0" y="2986725"/>
                </a:lnTo>
                <a:lnTo>
                  <a:pt x="0" y="0"/>
                </a:lnTo>
                <a:close/>
              </a:path>
            </a:pathLst>
          </a:custGeom>
          <a:blipFill>
            <a:blip r:embed="rId3"/>
            <a:stretch>
              <a:fillRect l="-16157" t="-132431" r="0" b="-43107"/>
            </a:stretch>
          </a:blipFill>
        </p:spPr>
      </p:sp>
      <p:sp>
        <p:nvSpPr>
          <p:cNvPr name="Freeform 4" id="4"/>
          <p:cNvSpPr/>
          <p:nvPr/>
        </p:nvSpPr>
        <p:spPr>
          <a:xfrm flipH="false" flipV="false" rot="-2891413">
            <a:off x="2427197" y="2023592"/>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425893" y="4082930"/>
            <a:ext cx="7436213" cy="1910889"/>
          </a:xfrm>
          <a:prstGeom prst="rect">
            <a:avLst/>
          </a:prstGeom>
        </p:spPr>
        <p:txBody>
          <a:bodyPr anchor="t" rtlCol="false" tIns="0" lIns="0" bIns="0" rIns="0">
            <a:spAutoFit/>
          </a:bodyPr>
          <a:lstStyle/>
          <a:p>
            <a:pPr algn="ctr">
              <a:lnSpc>
                <a:spcPts val="7271"/>
              </a:lnSpc>
            </a:pPr>
            <a:r>
              <a:rPr lang="en-US" sz="7735">
                <a:solidFill>
                  <a:srgbClr val="000000"/>
                </a:solidFill>
                <a:latin typeface="Gochi Hand"/>
              </a:rPr>
              <a:t>Perkembangan Teknologi Wireless</a:t>
            </a:r>
          </a:p>
        </p:txBody>
      </p:sp>
      <p:sp>
        <p:nvSpPr>
          <p:cNvPr name="Freeform 6" id="6"/>
          <p:cNvSpPr/>
          <p:nvPr/>
        </p:nvSpPr>
        <p:spPr>
          <a:xfrm flipH="false" flipV="false" rot="8100000">
            <a:off x="12132458" y="5919344"/>
            <a:ext cx="3728345" cy="2367499"/>
          </a:xfrm>
          <a:custGeom>
            <a:avLst/>
            <a:gdLst/>
            <a:ahLst/>
            <a:cxnLst/>
            <a:rect r="r" b="b" t="t" l="l"/>
            <a:pathLst>
              <a:path h="2367499" w="3728345">
                <a:moveTo>
                  <a:pt x="0" y="0"/>
                </a:moveTo>
                <a:lnTo>
                  <a:pt x="3728345" y="0"/>
                </a:lnTo>
                <a:lnTo>
                  <a:pt x="3728345" y="2367499"/>
                </a:lnTo>
                <a:lnTo>
                  <a:pt x="0" y="2367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0">
            <a:off x="-1105367" y="-614565"/>
            <a:ext cx="3402500" cy="3006572"/>
          </a:xfrm>
          <a:custGeom>
            <a:avLst/>
            <a:gdLst/>
            <a:ahLst/>
            <a:cxnLst/>
            <a:rect r="r" b="b" t="t" l="l"/>
            <a:pathLst>
              <a:path h="3006572" w="3402500">
                <a:moveTo>
                  <a:pt x="0" y="0"/>
                </a:moveTo>
                <a:lnTo>
                  <a:pt x="3402500" y="0"/>
                </a:lnTo>
                <a:lnTo>
                  <a:pt x="3402500" y="3006572"/>
                </a:lnTo>
                <a:lnTo>
                  <a:pt x="0" y="30065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67622">
            <a:off x="15839248" y="8423511"/>
            <a:ext cx="1709996" cy="1669578"/>
          </a:xfrm>
          <a:custGeom>
            <a:avLst/>
            <a:gdLst/>
            <a:ahLst/>
            <a:cxnLst/>
            <a:rect r="r" b="b" t="t" l="l"/>
            <a:pathLst>
              <a:path h="1669578" w="1709996">
                <a:moveTo>
                  <a:pt x="0" y="0"/>
                </a:moveTo>
                <a:lnTo>
                  <a:pt x="1709996" y="0"/>
                </a:lnTo>
                <a:lnTo>
                  <a:pt x="1709996" y="1669578"/>
                </a:lnTo>
                <a:lnTo>
                  <a:pt x="0" y="16695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629133" y="664489"/>
            <a:ext cx="4130225" cy="728422"/>
          </a:xfrm>
          <a:custGeom>
            <a:avLst/>
            <a:gdLst/>
            <a:ahLst/>
            <a:cxnLst/>
            <a:rect r="r" b="b" t="t" l="l"/>
            <a:pathLst>
              <a:path h="728422" w="4130225">
                <a:moveTo>
                  <a:pt x="0" y="0"/>
                </a:moveTo>
                <a:lnTo>
                  <a:pt x="4130226" y="0"/>
                </a:lnTo>
                <a:lnTo>
                  <a:pt x="4130226" y="728422"/>
                </a:lnTo>
                <a:lnTo>
                  <a:pt x="0" y="728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5462810" y="-1451423"/>
            <a:ext cx="7065731" cy="13397085"/>
          </a:xfrm>
          <a:custGeom>
            <a:avLst/>
            <a:gdLst/>
            <a:ahLst/>
            <a:cxnLst/>
            <a:rect r="r" b="b" t="t" l="l"/>
            <a:pathLst>
              <a:path h="13397085" w="7065731">
                <a:moveTo>
                  <a:pt x="0" y="0"/>
                </a:moveTo>
                <a:lnTo>
                  <a:pt x="7065731" y="0"/>
                </a:lnTo>
                <a:lnTo>
                  <a:pt x="7065731" y="13397085"/>
                </a:lnTo>
                <a:lnTo>
                  <a:pt x="0" y="13397085"/>
                </a:lnTo>
                <a:lnTo>
                  <a:pt x="0" y="0"/>
                </a:lnTo>
                <a:close/>
              </a:path>
            </a:pathLst>
          </a:custGeom>
          <a:blipFill>
            <a:blip r:embed="rId9"/>
            <a:stretch>
              <a:fillRect l="0" t="0" r="-45997" b="0"/>
            </a:stretch>
          </a:blipFill>
        </p:spPr>
      </p:sp>
      <p:sp>
        <p:nvSpPr>
          <p:cNvPr name="TextBox 7" id="7"/>
          <p:cNvSpPr txBox="true"/>
          <p:nvPr/>
        </p:nvSpPr>
        <p:spPr>
          <a:xfrm rot="0">
            <a:off x="3362218" y="3281064"/>
            <a:ext cx="11266915" cy="3846385"/>
          </a:xfrm>
          <a:prstGeom prst="rect">
            <a:avLst/>
          </a:prstGeom>
        </p:spPr>
        <p:txBody>
          <a:bodyPr anchor="t" rtlCol="false" tIns="0" lIns="0" bIns="0" rIns="0">
            <a:spAutoFit/>
          </a:bodyPr>
          <a:lstStyle/>
          <a:p>
            <a:pPr algn="ctr">
              <a:lnSpc>
                <a:spcPts val="3864"/>
              </a:lnSpc>
            </a:pPr>
            <a:r>
              <a:rPr lang="en-US" sz="2400">
                <a:solidFill>
                  <a:srgbClr val="000000"/>
                </a:solidFill>
                <a:latin typeface="Now"/>
              </a:rPr>
              <a:t>Syarat dasar berjalannya sebuah komunikasi dalam jaringan adalah adanya perangkat pengirim, perangkat penerima, media transmisi, dan protokol yang disepakati. Tipe dan konstruksi jaringan sudah mulai mengalami peningkatan model topologi, kompleksitas logika sistem, dan keterlibatan perangkat keras, seperti server, switch, router, dan lain sebagainya. Kecenderungan bertambah kompleksnya sistem jaringan, misalnya jaringan perbankan dan bisnis online membutuhkan keseriusan dalam perancangan dan penanganannya, seperti maintenance.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064593" y="-1860930"/>
            <a:ext cx="7808667" cy="14429792"/>
          </a:xfrm>
          <a:custGeom>
            <a:avLst/>
            <a:gdLst/>
            <a:ahLst/>
            <a:cxnLst/>
            <a:rect r="r" b="b" t="t" l="l"/>
            <a:pathLst>
              <a:path h="14429792" w="7808667">
                <a:moveTo>
                  <a:pt x="0" y="0"/>
                </a:moveTo>
                <a:lnTo>
                  <a:pt x="7808667" y="0"/>
                </a:lnTo>
                <a:lnTo>
                  <a:pt x="7808667" y="14429792"/>
                </a:lnTo>
                <a:lnTo>
                  <a:pt x="0" y="14429792"/>
                </a:lnTo>
                <a:lnTo>
                  <a:pt x="0" y="0"/>
                </a:lnTo>
                <a:close/>
              </a:path>
            </a:pathLst>
          </a:custGeom>
          <a:blipFill>
            <a:blip r:embed="rId3"/>
            <a:stretch>
              <a:fillRect l="0" t="-2858" r="-50423" b="-2858"/>
            </a:stretch>
          </a:blipFill>
        </p:spPr>
      </p:sp>
      <p:sp>
        <p:nvSpPr>
          <p:cNvPr name="Freeform 4" id="4"/>
          <p:cNvSpPr/>
          <p:nvPr/>
        </p:nvSpPr>
        <p:spPr>
          <a:xfrm flipH="false" flipV="false" rot="-1391118">
            <a:off x="10316583" y="-2915471"/>
            <a:ext cx="3665666" cy="3796829"/>
          </a:xfrm>
          <a:custGeom>
            <a:avLst/>
            <a:gdLst/>
            <a:ahLst/>
            <a:cxnLst/>
            <a:rect r="r" b="b" t="t" l="l"/>
            <a:pathLst>
              <a:path h="3796829" w="3665666">
                <a:moveTo>
                  <a:pt x="0" y="0"/>
                </a:moveTo>
                <a:lnTo>
                  <a:pt x="3665665" y="0"/>
                </a:lnTo>
                <a:lnTo>
                  <a:pt x="3665665" y="3796829"/>
                </a:lnTo>
                <a:lnTo>
                  <a:pt x="0" y="37968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2644309" y="641041"/>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394812" y="7739623"/>
            <a:ext cx="789010" cy="1764347"/>
          </a:xfrm>
          <a:custGeom>
            <a:avLst/>
            <a:gdLst/>
            <a:ahLst/>
            <a:cxnLst/>
            <a:rect r="r" b="b" t="t" l="l"/>
            <a:pathLst>
              <a:path h="1764347" w="789010">
                <a:moveTo>
                  <a:pt x="0" y="0"/>
                </a:moveTo>
                <a:lnTo>
                  <a:pt x="789011" y="0"/>
                </a:lnTo>
                <a:lnTo>
                  <a:pt x="789011" y="1764347"/>
                </a:lnTo>
                <a:lnTo>
                  <a:pt x="0" y="1764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14664" y="1090183"/>
            <a:ext cx="1600479" cy="2057400"/>
          </a:xfrm>
          <a:custGeom>
            <a:avLst/>
            <a:gdLst/>
            <a:ahLst/>
            <a:cxnLst/>
            <a:rect r="r" b="b" t="t" l="l"/>
            <a:pathLst>
              <a:path h="2057400" w="1600479">
                <a:moveTo>
                  <a:pt x="0" y="0"/>
                </a:moveTo>
                <a:lnTo>
                  <a:pt x="1600480" y="0"/>
                </a:lnTo>
                <a:lnTo>
                  <a:pt x="1600480" y="2057400"/>
                </a:lnTo>
                <a:lnTo>
                  <a:pt x="0" y="20574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6183823" y="641041"/>
            <a:ext cx="2999781" cy="2955685"/>
          </a:xfrm>
          <a:custGeom>
            <a:avLst/>
            <a:gdLst/>
            <a:ahLst/>
            <a:cxnLst/>
            <a:rect r="r" b="b" t="t" l="l"/>
            <a:pathLst>
              <a:path h="2955685" w="2999781">
                <a:moveTo>
                  <a:pt x="0" y="0"/>
                </a:moveTo>
                <a:lnTo>
                  <a:pt x="2999781" y="0"/>
                </a:lnTo>
                <a:lnTo>
                  <a:pt x="2999781" y="2955684"/>
                </a:lnTo>
                <a:lnTo>
                  <a:pt x="0" y="295568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2292167" y="3761583"/>
            <a:ext cx="13703666" cy="4621920"/>
          </a:xfrm>
          <a:prstGeom prst="rect">
            <a:avLst/>
          </a:prstGeom>
        </p:spPr>
        <p:txBody>
          <a:bodyPr anchor="t" rtlCol="false" tIns="0" lIns="0" bIns="0" rIns="0">
            <a:spAutoFit/>
          </a:bodyPr>
          <a:lstStyle/>
          <a:p>
            <a:pPr>
              <a:lnSpc>
                <a:spcPts val="3760"/>
              </a:lnSpc>
            </a:pPr>
            <a:r>
              <a:rPr lang="en-US" sz="2335">
                <a:solidFill>
                  <a:srgbClr val="000000"/>
                </a:solidFill>
                <a:latin typeface="Now"/>
              </a:rPr>
              <a:t>a. CPE (Customer Premises Equipment) merupakan kategori perangkat yang bersentuhan langsung dengan pengguna, seperti PC, laptop, smartphone, IP phone, dan jaringan internal seperti LAN, intranet, dan lainnya.</a:t>
            </a:r>
          </a:p>
          <a:p>
            <a:pPr>
              <a:lnSpc>
                <a:spcPts val="3760"/>
              </a:lnSpc>
            </a:pPr>
          </a:p>
          <a:p>
            <a:pPr>
              <a:lnSpc>
                <a:spcPts val="3760"/>
              </a:lnSpc>
            </a:pPr>
            <a:r>
              <a:rPr lang="en-US" sz="2335">
                <a:solidFill>
                  <a:srgbClr val="000000"/>
                </a:solidFill>
                <a:latin typeface="Now"/>
              </a:rPr>
              <a:t>b. AN (Access Network) merupakan bagian dari jaringan yang berperan sebagai penghubung antara CPE dan CN. Contohnya, antara komputer ATM dan mesin server perbankan melalui pengaturan VLAN dalam switch Catalyst.</a:t>
            </a:r>
          </a:p>
          <a:p>
            <a:pPr>
              <a:lnSpc>
                <a:spcPts val="3760"/>
              </a:lnSpc>
            </a:pPr>
          </a:p>
          <a:p>
            <a:pPr>
              <a:lnSpc>
                <a:spcPts val="3760"/>
              </a:lnSpc>
            </a:pPr>
            <a:r>
              <a:rPr lang="en-US" sz="2335">
                <a:solidFill>
                  <a:srgbClr val="000000"/>
                </a:solidFill>
                <a:latin typeface="Now"/>
              </a:rPr>
              <a:t>C. CN (Core Network) adalah bagian inti dari jaringan, yang berperan menyediakan sambungan yang dapat mengoneksikan antarpengguna pada jaringan berbeda.</a:t>
            </a:r>
          </a:p>
        </p:txBody>
      </p:sp>
      <p:sp>
        <p:nvSpPr>
          <p:cNvPr name="TextBox 11" id="11"/>
          <p:cNvSpPr txBox="true"/>
          <p:nvPr/>
        </p:nvSpPr>
        <p:spPr>
          <a:xfrm rot="0">
            <a:off x="4049639" y="2290333"/>
            <a:ext cx="9838576" cy="890225"/>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Klasifikasi Fisik Jaringan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sp>
        <p:nvSpPr>
          <p:cNvPr name="Freeform 3" id="3"/>
          <p:cNvSpPr/>
          <p:nvPr/>
        </p:nvSpPr>
        <p:spPr>
          <a:xfrm flipH="false" flipV="false" rot="-5400000">
            <a:off x="5446418" y="-2404254"/>
            <a:ext cx="7395164" cy="15095509"/>
          </a:xfrm>
          <a:custGeom>
            <a:avLst/>
            <a:gdLst/>
            <a:ahLst/>
            <a:cxnLst/>
            <a:rect r="r" b="b" t="t" l="l"/>
            <a:pathLst>
              <a:path h="15095509" w="7395164">
                <a:moveTo>
                  <a:pt x="0" y="0"/>
                </a:moveTo>
                <a:lnTo>
                  <a:pt x="7395164" y="0"/>
                </a:lnTo>
                <a:lnTo>
                  <a:pt x="7395164" y="15095508"/>
                </a:lnTo>
                <a:lnTo>
                  <a:pt x="0" y="15095508"/>
                </a:lnTo>
                <a:lnTo>
                  <a:pt x="0" y="0"/>
                </a:lnTo>
                <a:close/>
              </a:path>
            </a:pathLst>
          </a:custGeom>
          <a:blipFill>
            <a:blip r:embed="rId3"/>
            <a:stretch>
              <a:fillRect l="-4736" t="0" r="-52441" b="0"/>
            </a:stretch>
          </a:blipFill>
        </p:spPr>
      </p:sp>
      <p:sp>
        <p:nvSpPr>
          <p:cNvPr name="TextBox 4" id="4"/>
          <p:cNvSpPr txBox="true"/>
          <p:nvPr/>
        </p:nvSpPr>
        <p:spPr>
          <a:xfrm rot="0">
            <a:off x="1929827" y="4147303"/>
            <a:ext cx="14428345" cy="3861935"/>
          </a:xfrm>
          <a:prstGeom prst="rect">
            <a:avLst/>
          </a:prstGeom>
        </p:spPr>
        <p:txBody>
          <a:bodyPr anchor="t" rtlCol="false" tIns="0" lIns="0" bIns="0" rIns="0">
            <a:spAutoFit/>
          </a:bodyPr>
          <a:lstStyle/>
          <a:p>
            <a:pPr algn="ctr">
              <a:lnSpc>
                <a:spcPts val="2790"/>
              </a:lnSpc>
            </a:pPr>
            <a:r>
              <a:rPr lang="en-US" sz="1733">
                <a:solidFill>
                  <a:srgbClr val="000000"/>
                </a:solidFill>
                <a:latin typeface="Now"/>
              </a:rPr>
              <a:t>a. Network management adalah bentuk mekanisme atau prosedur dalam sistem jaringan yang berperan mengatur, mengelola, dan menjamin keberlangsungan proses transmisi data dan komunikasi antarpengguna dalam jaringan, interjaringan, dan antarjaringan.</a:t>
            </a:r>
          </a:p>
          <a:p>
            <a:pPr algn="ctr">
              <a:lnSpc>
                <a:spcPts val="2790"/>
              </a:lnSpc>
            </a:pPr>
          </a:p>
          <a:p>
            <a:pPr algn="ctr">
              <a:lnSpc>
                <a:spcPts val="2790"/>
              </a:lnSpc>
            </a:pPr>
            <a:r>
              <a:rPr lang="en-US" sz="1733">
                <a:solidFill>
                  <a:srgbClr val="000000"/>
                </a:solidFill>
                <a:latin typeface="Now"/>
              </a:rPr>
              <a:t>b. Network services adalah sebuah fungsi jaringan yang harus memberikan support ketersediaan dan menjamin keberlangsungan proses service atau layanan dalam jaringan, seperti mailing, video conference, audio conference, dan data sharing.</a:t>
            </a:r>
          </a:p>
          <a:p>
            <a:pPr algn="ctr">
              <a:lnSpc>
                <a:spcPts val="2790"/>
              </a:lnSpc>
            </a:pPr>
          </a:p>
          <a:p>
            <a:pPr algn="ctr">
              <a:lnSpc>
                <a:spcPts val="2790"/>
              </a:lnSpc>
            </a:pPr>
            <a:r>
              <a:rPr lang="en-US" sz="1733">
                <a:solidFill>
                  <a:srgbClr val="000000"/>
                </a:solidFill>
                <a:latin typeface="Now"/>
              </a:rPr>
              <a:t>Model protokol OSI dan DARPA lebih mudah diadopsi dan dinyatakan sebagai protokol yang secara umum mampu menerjemahkan proses data packetization antarmesin berbeda. Oleh karena itu, protokol ini cenderung lebih mudah diimplementasikan dan lebih populer dibandingkan protokol lainnya.</a:t>
            </a:r>
          </a:p>
          <a:p>
            <a:pPr algn="ctr">
              <a:lnSpc>
                <a:spcPts val="2790"/>
              </a:lnSpc>
            </a:pPr>
            <a:r>
              <a:rPr lang="en-US" sz="1733">
                <a:solidFill>
                  <a:srgbClr val="000000"/>
                </a:solidFill>
                <a:latin typeface="Now"/>
              </a:rPr>
              <a:t>Saat ini, jaringan nirkabel atau wireless menjadi solusi utama sebagai sarana pendukung para user yang lebih sering beraktivitas mobile, yang membutuhkan kecepatan dan kemudahan transmisi data tanpa terkendala sambungan komunikasi.</a:t>
            </a:r>
          </a:p>
        </p:txBody>
      </p:sp>
      <p:sp>
        <p:nvSpPr>
          <p:cNvPr name="TextBox 5" id="5"/>
          <p:cNvSpPr txBox="true"/>
          <p:nvPr/>
        </p:nvSpPr>
        <p:spPr>
          <a:xfrm rot="0">
            <a:off x="4224712" y="2049360"/>
            <a:ext cx="9838576" cy="1614053"/>
          </a:xfrm>
          <a:prstGeom prst="rect">
            <a:avLst/>
          </a:prstGeom>
        </p:spPr>
        <p:txBody>
          <a:bodyPr anchor="t" rtlCol="false" tIns="0" lIns="0" bIns="0" rIns="0">
            <a:spAutoFit/>
          </a:bodyPr>
          <a:lstStyle/>
          <a:p>
            <a:pPr algn="ctr">
              <a:lnSpc>
                <a:spcPts val="5740"/>
              </a:lnSpc>
            </a:pPr>
            <a:r>
              <a:rPr lang="en-US" sz="7000">
                <a:solidFill>
                  <a:srgbClr val="000000"/>
                </a:solidFill>
                <a:latin typeface="Bryndan Write"/>
              </a:rPr>
              <a:t>Jaringan dari jasa pengunaaanya</a:t>
            </a:r>
          </a:p>
        </p:txBody>
      </p:sp>
      <p:sp>
        <p:nvSpPr>
          <p:cNvPr name="Freeform 6" id="6"/>
          <p:cNvSpPr/>
          <p:nvPr/>
        </p:nvSpPr>
        <p:spPr>
          <a:xfrm flipH="false" flipV="false" rot="-1489624">
            <a:off x="196007" y="163899"/>
            <a:ext cx="1665386" cy="1729602"/>
          </a:xfrm>
          <a:custGeom>
            <a:avLst/>
            <a:gdLst/>
            <a:ahLst/>
            <a:cxnLst/>
            <a:rect r="r" b="b" t="t" l="l"/>
            <a:pathLst>
              <a:path h="1729602" w="1665386">
                <a:moveTo>
                  <a:pt x="0" y="0"/>
                </a:moveTo>
                <a:lnTo>
                  <a:pt x="1665386" y="0"/>
                </a:lnTo>
                <a:lnTo>
                  <a:pt x="1665386" y="1729602"/>
                </a:lnTo>
                <a:lnTo>
                  <a:pt x="0" y="1729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717653" y="-512947"/>
            <a:ext cx="3083294" cy="3083294"/>
          </a:xfrm>
          <a:custGeom>
            <a:avLst/>
            <a:gdLst/>
            <a:ahLst/>
            <a:cxnLst/>
            <a:rect r="r" b="b" t="t" l="l"/>
            <a:pathLst>
              <a:path h="3083294" w="3083294">
                <a:moveTo>
                  <a:pt x="0" y="0"/>
                </a:moveTo>
                <a:lnTo>
                  <a:pt x="3083294" y="0"/>
                </a:lnTo>
                <a:lnTo>
                  <a:pt x="3083294" y="3083294"/>
                </a:lnTo>
                <a:lnTo>
                  <a:pt x="0" y="3083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6979330">
            <a:off x="-712187" y="8552632"/>
            <a:ext cx="3453702" cy="1902676"/>
          </a:xfrm>
          <a:custGeom>
            <a:avLst/>
            <a:gdLst/>
            <a:ahLst/>
            <a:cxnLst/>
            <a:rect r="r" b="b" t="t" l="l"/>
            <a:pathLst>
              <a:path h="1902676" w="3453702">
                <a:moveTo>
                  <a:pt x="0" y="0"/>
                </a:moveTo>
                <a:lnTo>
                  <a:pt x="3453703" y="0"/>
                </a:lnTo>
                <a:lnTo>
                  <a:pt x="3453703" y="1902676"/>
                </a:lnTo>
                <a:lnTo>
                  <a:pt x="0" y="19026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DAFuJZB6emw</dc:identifier>
  <dcterms:modified xsi:type="dcterms:W3CDTF">2011-08-01T06:04:30Z</dcterms:modified>
  <cp:revision>1</cp:revision>
  <dc:title>Black Doodle Group Project Presentation</dc:title>
</cp:coreProperties>
</file>